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0" r:id="rId2"/>
    <p:sldMasterId id="2147483784" r:id="rId3"/>
    <p:sldMasterId id="2147483856" r:id="rId4"/>
    <p:sldMasterId id="2147483868" r:id="rId5"/>
    <p:sldMasterId id="2147483892" r:id="rId6"/>
  </p:sldMasterIdLst>
  <p:sldIdLst>
    <p:sldId id="259" r:id="rId7"/>
    <p:sldId id="260" r:id="rId8"/>
    <p:sldId id="262" r:id="rId9"/>
    <p:sldId id="256" r:id="rId10"/>
    <p:sldId id="261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8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2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4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28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1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5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24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50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59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3158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1226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9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9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20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0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2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5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1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4047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85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26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1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F998E5-45EB-4F2D-8AFD-89CC63C65E8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3E71D5-609A-48BC-8A0B-67749001D9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19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7F7150-5F35-44BE-9813-9F51C6F28BB0}"/>
              </a:ext>
            </a:extLst>
          </p:cNvPr>
          <p:cNvSpPr/>
          <p:nvPr/>
        </p:nvSpPr>
        <p:spPr>
          <a:xfrm>
            <a:off x="2077913" y="275550"/>
            <a:ext cx="8036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Криминологические идеи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XIX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-ого века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2E342-D644-4749-86F2-7C269C38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08" b="9491"/>
          <a:stretch/>
        </p:blipFill>
        <p:spPr>
          <a:xfrm>
            <a:off x="218251" y="1083805"/>
            <a:ext cx="3218335" cy="550942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CC1BA0-6967-4431-B553-00A9275184ED}"/>
              </a:ext>
            </a:extLst>
          </p:cNvPr>
          <p:cNvSpPr/>
          <p:nvPr/>
        </p:nvSpPr>
        <p:spPr>
          <a:xfrm>
            <a:off x="3436586" y="1772561"/>
            <a:ext cx="531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современность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Radical Criminology 1 (Volume 1)">
            <a:extLst>
              <a:ext uri="{FF2B5EF4-FFF2-40B4-BE49-F238E27FC236}">
                <a16:creationId xmlns:a16="http://schemas.microsoft.com/office/drawing/2014/main" id="{AC398A62-0601-448C-89C2-67C840B5C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4" y="1083805"/>
            <a:ext cx="3383613" cy="550942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8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">
        <p:pull/>
      </p:transition>
    </mc:Choice>
    <mc:Fallback>
      <p:transition spd="slow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83E38B-5334-4203-9FD2-C28B0DFB18AF}"/>
              </a:ext>
            </a:extLst>
          </p:cNvPr>
          <p:cNvSpPr/>
          <p:nvPr/>
        </p:nvSpPr>
        <p:spPr>
          <a:xfrm>
            <a:off x="624149" y="315575"/>
            <a:ext cx="1094370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Классическая школа криминологии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8" name="Picture 6" descr="Фейербах Пауль Иоганн Ансельм фон. Большая российская энциклопедия">
            <a:extLst>
              <a:ext uri="{FF2B5EF4-FFF2-40B4-BE49-F238E27FC236}">
                <a16:creationId xmlns:a16="http://schemas.microsoft.com/office/drawing/2014/main" id="{4C437684-B608-411E-BF3F-4020F62E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9" y="1383632"/>
            <a:ext cx="3107690" cy="40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A4884F-E404-45E8-AB97-EDF72526C162}"/>
              </a:ext>
            </a:extLst>
          </p:cNvPr>
          <p:cNvSpPr txBox="1"/>
          <p:nvPr/>
        </p:nvSpPr>
        <p:spPr>
          <a:xfrm>
            <a:off x="496514" y="5619094"/>
            <a:ext cx="3362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Пауль Иоганн Ансельм фон</a:t>
            </a:r>
          </a:p>
          <a:p>
            <a:pPr algn="ctr"/>
            <a:r>
              <a:rPr lang="ru-RU" dirty="0"/>
              <a:t>Фейербах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340E97-B65E-47A7-92A9-769156AD6DCF}"/>
              </a:ext>
            </a:extLst>
          </p:cNvPr>
          <p:cNvSpPr/>
          <p:nvPr/>
        </p:nvSpPr>
        <p:spPr>
          <a:xfrm>
            <a:off x="4833154" y="1238290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Основные идеи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6BED4-4076-49D0-9E2F-2B43C1A9CDF3}"/>
              </a:ext>
            </a:extLst>
          </p:cNvPr>
          <p:cNvSpPr txBox="1"/>
          <p:nvPr/>
        </p:nvSpPr>
        <p:spPr>
          <a:xfrm>
            <a:off x="4405051" y="2179697"/>
            <a:ext cx="7162800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Основа школы – уголовно-правовая доктрина;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Основная идея детерминации – свободная воля человека;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Желали гуманизации уголовного права;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Добились равенства сословий перед законом;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Отстаивали идею дифференциации наказаний;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Основа методологии – теоретические изыскания;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Значительное влияние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163712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0">
        <p:pull/>
      </p:transition>
    </mc:Choice>
    <mc:Fallback>
      <p:transition spd="slow" advTm="12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A91D7B-BC6C-4D7E-AA94-A63ACC61678A}"/>
              </a:ext>
            </a:extLst>
          </p:cNvPr>
          <p:cNvSpPr/>
          <p:nvPr/>
        </p:nvSpPr>
        <p:spPr>
          <a:xfrm>
            <a:off x="2155658" y="447655"/>
            <a:ext cx="788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Биологическая школа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EA36B4-5FF1-4203-B8ED-6F543C0E2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288" r="14213" b="4442"/>
          <a:stretch/>
        </p:blipFill>
        <p:spPr bwMode="auto">
          <a:xfrm>
            <a:off x="325120" y="1370985"/>
            <a:ext cx="4023360" cy="4358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16A7A3-290B-4C3E-97D5-77ECE62F6E52}"/>
              </a:ext>
            </a:extLst>
          </p:cNvPr>
          <p:cNvSpPr/>
          <p:nvPr/>
        </p:nvSpPr>
        <p:spPr>
          <a:xfrm>
            <a:off x="49956" y="5729625"/>
            <a:ext cx="4573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Ч. Ломброзо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9446A-C654-4A71-948E-6E2547623858}"/>
              </a:ext>
            </a:extLst>
          </p:cNvPr>
          <p:cNvSpPr txBox="1"/>
          <p:nvPr/>
        </p:nvSpPr>
        <p:spPr>
          <a:xfrm>
            <a:off x="4623644" y="1350050"/>
            <a:ext cx="6664960" cy="50937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Возникла в середине </a:t>
            </a:r>
            <a:r>
              <a:rPr lang="en-US" sz="2500" dirty="0"/>
              <a:t>XIX</a:t>
            </a:r>
            <a:r>
              <a:rPr lang="ru-RU" sz="2500" dirty="0"/>
              <a:t>-ого 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Основу школы изначально составляли психиатрия, френология, антропология;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Наиболее известными представителями были Ч. Ломброзо, Э. Ферри и Р. </a:t>
            </a:r>
            <a:r>
              <a:rPr lang="ru-RU" sz="2500" dirty="0" err="1"/>
              <a:t>Гарофало</a:t>
            </a:r>
            <a:r>
              <a:rPr lang="ru-RU" sz="25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Называли свою школу позитивистской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Опирались на эмпирические исследования;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Критиковали Классическую школу;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Врожденные качества человека рассматривались как детерминанты преступности;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/>
              <a:t>Некоторое внимание уделяли социальным причинам преступлений.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73829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00">
        <p:pull/>
      </p:transition>
    </mc:Choice>
    <mc:Fallback>
      <p:transition spd="slow" advTm="20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FBD957-941A-4DA0-A972-1C854FC6A115}"/>
              </a:ext>
            </a:extLst>
          </p:cNvPr>
          <p:cNvSpPr txBox="1"/>
          <p:nvPr/>
        </p:nvSpPr>
        <p:spPr>
          <a:xfrm>
            <a:off x="3048000" y="313661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0" i="0" u="none" strike="noStrike" baseline="0" dirty="0">
              <a:latin typeface="Times New Roman" panose="02020603050405020304" pitchFamily="18" charset="0"/>
            </a:endParaRPr>
          </a:p>
          <a:p>
            <a:endParaRPr lang="ru-RU" sz="24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592E2-49A0-4034-A560-42087463EF02}"/>
              </a:ext>
            </a:extLst>
          </p:cNvPr>
          <p:cNvSpPr txBox="1"/>
          <p:nvPr/>
        </p:nvSpPr>
        <p:spPr>
          <a:xfrm>
            <a:off x="6095999" y="2466092"/>
            <a:ext cx="3720955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Большие уши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Густые волосы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Редкая борода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Огромные челюсти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Косоглазие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Лицевая асимметрия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CB3D0B-2BD2-4780-8AED-E8F7E427C5FE}"/>
              </a:ext>
            </a:extLst>
          </p:cNvPr>
          <p:cNvSpPr/>
          <p:nvPr/>
        </p:nvSpPr>
        <p:spPr>
          <a:xfrm>
            <a:off x="3972190" y="559415"/>
            <a:ext cx="7515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Признаки преступника</a:t>
            </a:r>
            <a:b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Ломброзо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44D6A5-4882-449F-A4E9-8603115C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2" y="1440612"/>
            <a:ext cx="4911317" cy="3976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945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0">
        <p:pull/>
      </p:transition>
    </mc:Choice>
    <mc:Fallback>
      <p:transition spd="slow" advTm="4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B8ABAE-63A7-4B07-9DED-52105CF6E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24"/>
          <a:stretch/>
        </p:blipFill>
        <p:spPr>
          <a:xfrm>
            <a:off x="8152892" y="113768"/>
            <a:ext cx="2803505" cy="6618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3C77DB-2DFB-4E70-9F88-24AFDCAC4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61"/>
          <a:stretch/>
        </p:blipFill>
        <p:spPr>
          <a:xfrm>
            <a:off x="654414" y="0"/>
            <a:ext cx="3023505" cy="3374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51D28D-6D18-4F89-88AE-7EC3E1F59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14" y="3374024"/>
            <a:ext cx="3023505" cy="3542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0F462E-95F9-4E17-AD7E-E09B0688C687}"/>
              </a:ext>
            </a:extLst>
          </p:cNvPr>
          <p:cNvSpPr/>
          <p:nvPr/>
        </p:nvSpPr>
        <p:spPr>
          <a:xfrm>
            <a:off x="3677919" y="1687012"/>
            <a:ext cx="4344355" cy="2585323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Примеры внешности преступников</a:t>
            </a:r>
          </a:p>
        </p:txBody>
      </p:sp>
    </p:spTree>
    <p:extLst>
      <p:ext uri="{BB962C8B-B14F-4D97-AF65-F5344CB8AC3E}">
        <p14:creationId xmlns:p14="http://schemas.microsoft.com/office/powerpoint/2010/main" val="209169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0">
        <p:pull/>
      </p:transition>
    </mc:Choice>
    <mc:Fallback>
      <p:transition spd="slow" advTm="15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141523-081F-476C-9E3D-0C4A545E3B7C}"/>
              </a:ext>
            </a:extLst>
          </p:cNvPr>
          <p:cNvSpPr/>
          <p:nvPr/>
        </p:nvSpPr>
        <p:spPr>
          <a:xfrm>
            <a:off x="2652607" y="0"/>
            <a:ext cx="7435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Социологическая школа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B773B-2943-4065-B54A-D63EC7C2B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r="15264"/>
          <a:stretch/>
        </p:blipFill>
        <p:spPr bwMode="auto">
          <a:xfrm>
            <a:off x="894080" y="1102975"/>
            <a:ext cx="4216400" cy="4526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A689B9-CE81-405C-845A-AECB7D74D7B1}"/>
              </a:ext>
            </a:extLst>
          </p:cNvPr>
          <p:cNvSpPr/>
          <p:nvPr/>
        </p:nvSpPr>
        <p:spPr>
          <a:xfrm>
            <a:off x="1941509" y="5629255"/>
            <a:ext cx="2121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Тард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884A3-57F0-47E8-8E38-F13A794BF62E}"/>
              </a:ext>
            </a:extLst>
          </p:cNvPr>
          <p:cNvSpPr txBox="1"/>
          <p:nvPr/>
        </p:nvSpPr>
        <p:spPr>
          <a:xfrm>
            <a:off x="5385750" y="1397674"/>
            <a:ext cx="5648009" cy="40626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Возникла в начале </a:t>
            </a:r>
            <a:r>
              <a:rPr lang="en-US" sz="2600" dirty="0"/>
              <a:t>XIX</a:t>
            </a:r>
            <a:r>
              <a:rPr lang="ru-RU" sz="2600" dirty="0"/>
              <a:t>-ого 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Основа школы – смесь эмпирических и теоретических методов;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Наибольшее внимание уделяли социальным процессам, явлениям;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Наиболее видные представители: Г. </a:t>
            </a:r>
            <a:r>
              <a:rPr lang="ru-RU" sz="2600" dirty="0" err="1"/>
              <a:t>Тард</a:t>
            </a:r>
            <a:r>
              <a:rPr lang="ru-RU" sz="2600" dirty="0"/>
              <a:t>, Э. Дюркгейм, А. Кетле;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Тесно связана с философией;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Критиковали Биологическую школу</a:t>
            </a:r>
          </a:p>
        </p:txBody>
      </p:sp>
    </p:spTree>
    <p:extLst>
      <p:ext uri="{BB962C8B-B14F-4D97-AF65-F5344CB8AC3E}">
        <p14:creationId xmlns:p14="http://schemas.microsoft.com/office/powerpoint/2010/main" val="394950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0">
        <p:pull/>
      </p:transition>
    </mc:Choice>
    <mc:Fallback>
      <p:transition spd="slow" advTm="12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4CDC03-AC82-40E3-8926-73E7FAAFBB0F}"/>
              </a:ext>
            </a:extLst>
          </p:cNvPr>
          <p:cNvSpPr/>
          <p:nvPr/>
        </p:nvSpPr>
        <p:spPr>
          <a:xfrm>
            <a:off x="1852247" y="30480"/>
            <a:ext cx="8487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Критическая криминология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551BD9-844F-4ACA-B363-6BBCD8758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15" y="1013279"/>
            <a:ext cx="4715985" cy="48314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5A667-B087-4452-AE9B-AC18B6504629}"/>
              </a:ext>
            </a:extLst>
          </p:cNvPr>
          <p:cNvSpPr txBox="1"/>
          <p:nvPr/>
        </p:nvSpPr>
        <p:spPr>
          <a:xfrm>
            <a:off x="6250144" y="953810"/>
            <a:ext cx="57183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Возникла в </a:t>
            </a:r>
            <a:r>
              <a:rPr lang="en-US" sz="2600" dirty="0"/>
              <a:t>XIX</a:t>
            </a:r>
            <a:r>
              <a:rPr lang="ru-RU" sz="2600" dirty="0"/>
              <a:t>-ом веке;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Основа данной теории\направления в криминологии – идеи классовых конфликтов, как причины преступности, К. Маркса и Ф. Энгельса;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Получила активное развитие в конце </a:t>
            </a:r>
            <a:r>
              <a:rPr lang="en-US" sz="2600" dirty="0"/>
              <a:t>XX-</a:t>
            </a:r>
            <a:r>
              <a:rPr lang="ru-RU" sz="2600" dirty="0"/>
              <a:t>ого века трудами Я. Тайлера, Д. Янга, П. </a:t>
            </a:r>
            <a:r>
              <a:rPr lang="ru-RU" sz="2600" dirty="0" err="1"/>
              <a:t>Волтона</a:t>
            </a:r>
            <a:r>
              <a:rPr lang="ru-RU" sz="2600" dirty="0"/>
              <a:t> и 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Критиковала устоявшиеся идеи уголовного права и криминологии.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0">
        <p:pull/>
      </p:transition>
    </mc:Choice>
    <mc:Fallback>
      <p:transition spd="slow" advTm="10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E5140-1BA2-4643-B48E-DDF0CECC65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6908587" y="1310640"/>
            <a:ext cx="4733941" cy="28995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F80633-79B1-4C2B-9F20-A90EF782DE47}"/>
              </a:ext>
            </a:extLst>
          </p:cNvPr>
          <p:cNvSpPr/>
          <p:nvPr/>
        </p:nvSpPr>
        <p:spPr>
          <a:xfrm>
            <a:off x="2409950" y="112375"/>
            <a:ext cx="7900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Необиологическая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школа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E71E7-C8DF-4FEA-90B9-FEDD85246A13}"/>
              </a:ext>
            </a:extLst>
          </p:cNvPr>
          <p:cNvSpPr txBox="1"/>
          <p:nvPr/>
        </p:nvSpPr>
        <p:spPr>
          <a:xfrm>
            <a:off x="6096000" y="131064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401B-A6AB-4F92-ACC4-B96B430A671C}"/>
              </a:ext>
            </a:extLst>
          </p:cNvPr>
          <p:cNvSpPr txBox="1"/>
          <p:nvPr/>
        </p:nvSpPr>
        <p:spPr>
          <a:xfrm>
            <a:off x="863600" y="1310640"/>
            <a:ext cx="584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Возродилась в </a:t>
            </a:r>
            <a:r>
              <a:rPr lang="ru-RU" sz="2600" dirty="0" err="1"/>
              <a:t>70-ые</a:t>
            </a:r>
            <a:r>
              <a:rPr lang="ru-RU" sz="2600" dirty="0"/>
              <a:t> годы;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Основы школы: генетические, нейробиологические, биохимические, психиатрические, психологические и эволюционные исследования;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Известные представители: Р. </a:t>
            </a:r>
            <a:r>
              <a:rPr lang="ru-RU" sz="2600" dirty="0" err="1"/>
              <a:t>Сапольский</a:t>
            </a:r>
            <a:r>
              <a:rPr lang="ru-RU" sz="2600" dirty="0"/>
              <a:t>, Э. Вилсон и др.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Основа школы – корреляционные исследования современными технологиями (например, МРТ).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1EC91-32AA-4533-9F09-6B1CA06E09D1}"/>
              </a:ext>
            </a:extLst>
          </p:cNvPr>
          <p:cNvSpPr txBox="1"/>
          <p:nvPr/>
        </p:nvSpPr>
        <p:spPr>
          <a:xfrm>
            <a:off x="7901238" y="4485115"/>
            <a:ext cx="274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Особенности </a:t>
            </a:r>
            <a:r>
              <a:rPr lang="ru-RU" sz="2400" dirty="0" err="1"/>
              <a:t>СДВГ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4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00">
        <p:pull/>
      </p:transition>
    </mc:Choice>
    <mc:Fallback>
      <p:transition spd="slow" advTm="10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A2FA41-04F2-4181-A7DA-17A751899BCE}"/>
              </a:ext>
            </a:extLst>
          </p:cNvPr>
          <p:cNvSpPr/>
          <p:nvPr/>
        </p:nvSpPr>
        <p:spPr>
          <a:xfrm>
            <a:off x="2353340" y="163175"/>
            <a:ext cx="7485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Неоклассическая школа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68678F-3A82-4D7C-948F-F3725F3E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6" y="1254452"/>
            <a:ext cx="5490563" cy="30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4FCA2-548C-43AC-A10D-A881C60E56CE}"/>
              </a:ext>
            </a:extLst>
          </p:cNvPr>
          <p:cNvSpPr txBox="1"/>
          <p:nvPr/>
        </p:nvSpPr>
        <p:spPr>
          <a:xfrm>
            <a:off x="6644640" y="1254452"/>
            <a:ext cx="47243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Возникла в </a:t>
            </a:r>
            <a:r>
              <a:rPr lang="ru-RU" sz="2600" dirty="0" err="1"/>
              <a:t>70-ые</a:t>
            </a:r>
            <a:r>
              <a:rPr lang="ru-RU" sz="2600" dirty="0"/>
              <a:t> годы </a:t>
            </a:r>
            <a:r>
              <a:rPr lang="en-US" sz="2600" dirty="0"/>
              <a:t>XX-</a:t>
            </a:r>
            <a:r>
              <a:rPr lang="ru-RU" sz="2600" dirty="0"/>
              <a:t>ого века;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Состоит из теории рационального выбора, теории рутинной активности, теория разбитых окон (в меньшей степени);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368B9-D297-4E43-BF33-8A0C780E5A01}"/>
              </a:ext>
            </a:extLst>
          </p:cNvPr>
          <p:cNvSpPr txBox="1"/>
          <p:nvPr/>
        </p:nvSpPr>
        <p:spPr>
          <a:xfrm>
            <a:off x="1062636" y="4509316"/>
            <a:ext cx="10306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Видные представители: </a:t>
            </a:r>
            <a:r>
              <a:rPr lang="ru-RU" sz="2600" dirty="0" err="1"/>
              <a:t>О'Грейди</a:t>
            </a:r>
            <a:r>
              <a:rPr lang="ru-RU" sz="2600" dirty="0"/>
              <a:t>, Дж. Уилсон, Дж. </a:t>
            </a:r>
            <a:r>
              <a:rPr lang="ru-RU" sz="2600" dirty="0" err="1"/>
              <a:t>Келлинг</a:t>
            </a:r>
            <a:r>
              <a:rPr lang="ru-RU" sz="26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/>
              <a:t>Ключевая детерминанта – свободная воля, детерминируемая социальными факторами, окружающей обстановкой.</a:t>
            </a:r>
          </a:p>
        </p:txBody>
      </p:sp>
    </p:spTree>
    <p:extLst>
      <p:ext uri="{BB962C8B-B14F-4D97-AF65-F5344CB8AC3E}">
        <p14:creationId xmlns:p14="http://schemas.microsoft.com/office/powerpoint/2010/main" val="41271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0000">
        <p:pull/>
      </p:transition>
    </mc:Choice>
    <mc:Fallback>
      <p:transition spd="slow" advTm="12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Бази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Уголки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362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Calisto MT</vt:lpstr>
      <vt:lpstr>Corbel</vt:lpstr>
      <vt:lpstr>Franklin Gothic Book</vt:lpstr>
      <vt:lpstr>Garamond</vt:lpstr>
      <vt:lpstr>Gill Sans MT</vt:lpstr>
      <vt:lpstr>Impact</vt:lpstr>
      <vt:lpstr>Linux Libertine</vt:lpstr>
      <vt:lpstr>Times New Roman</vt:lpstr>
      <vt:lpstr>Wingdings 2</vt:lpstr>
      <vt:lpstr>Натуральные материалы</vt:lpstr>
      <vt:lpstr>Сланец</vt:lpstr>
      <vt:lpstr>Базис</vt:lpstr>
      <vt:lpstr>Уголки</vt:lpstr>
      <vt:lpstr>Галерея</vt:lpstr>
      <vt:lpstr>Эмблема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Корнаков</dc:creator>
  <cp:lastModifiedBy>Иван Корнаков</cp:lastModifiedBy>
  <cp:revision>28</cp:revision>
  <dcterms:created xsi:type="dcterms:W3CDTF">2024-03-26T15:35:33Z</dcterms:created>
  <dcterms:modified xsi:type="dcterms:W3CDTF">2024-03-27T03:41:59Z</dcterms:modified>
</cp:coreProperties>
</file>